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81" r:id="rId3"/>
    <p:sldId id="282" r:id="rId4"/>
    <p:sldId id="289" r:id="rId5"/>
    <p:sldId id="290" r:id="rId6"/>
    <p:sldId id="295" r:id="rId7"/>
    <p:sldId id="296" r:id="rId8"/>
    <p:sldId id="291" r:id="rId9"/>
    <p:sldId id="298" r:id="rId10"/>
    <p:sldId id="292" r:id="rId11"/>
    <p:sldId id="283" r:id="rId12"/>
    <p:sldId id="299" r:id="rId13"/>
    <p:sldId id="300" r:id="rId14"/>
    <p:sldId id="301" r:id="rId15"/>
    <p:sldId id="302" r:id="rId16"/>
    <p:sldId id="284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285" r:id="rId28"/>
    <p:sldId id="313" r:id="rId29"/>
    <p:sldId id="314" r:id="rId30"/>
    <p:sldId id="315" r:id="rId31"/>
    <p:sldId id="316" r:id="rId32"/>
    <p:sldId id="317" r:id="rId33"/>
    <p:sldId id="318" r:id="rId34"/>
    <p:sldId id="286" r:id="rId35"/>
    <p:sldId id="319" r:id="rId36"/>
    <p:sldId id="320" r:id="rId37"/>
    <p:sldId id="321" r:id="rId38"/>
    <p:sldId id="322" r:id="rId39"/>
    <p:sldId id="323" r:id="rId40"/>
    <p:sldId id="287" r:id="rId41"/>
    <p:sldId id="324" r:id="rId42"/>
    <p:sldId id="325" r:id="rId43"/>
    <p:sldId id="330" r:id="rId44"/>
    <p:sldId id="326" r:id="rId45"/>
    <p:sldId id="327" r:id="rId46"/>
    <p:sldId id="328" r:id="rId47"/>
    <p:sldId id="329" r:id="rId48"/>
    <p:sldId id="331" r:id="rId49"/>
    <p:sldId id="332" r:id="rId50"/>
    <p:sldId id="333" r:id="rId51"/>
    <p:sldId id="288" r:id="rId52"/>
    <p:sldId id="334" r:id="rId53"/>
    <p:sldId id="335" r:id="rId54"/>
    <p:sldId id="336" r:id="rId55"/>
    <p:sldId id="337" r:id="rId56"/>
    <p:sldId id="262" r:id="rId5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9900"/>
    <a:srgbClr val="FFFF66"/>
    <a:srgbClr val="FFFFCC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84" autoAdjust="0"/>
    <p:restoredTop sz="94660"/>
  </p:normalViewPr>
  <p:slideViewPr>
    <p:cSldViewPr>
      <p:cViewPr varScale="1">
        <p:scale>
          <a:sx n="74" d="100"/>
          <a:sy n="74" d="100"/>
        </p:scale>
        <p:origin x="51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FA12580D-E90A-45FD-BC30-00E0B1C1745D}" type="datetimeFigureOut">
              <a:rPr lang="zh-CN" altLang="en-US"/>
              <a:pPr>
                <a:defRPr/>
              </a:pPr>
              <a:t>2014/2/16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  <a:endParaRPr lang="zh-CN" alt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E5CA3140-E733-4C5A-AE7D-00F46539516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6776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803400"/>
          </a:xfrm>
        </p:spPr>
        <p:txBody>
          <a:bodyPr/>
          <a:lstStyle>
            <a:lvl1pPr algn="ctr">
              <a:defRPr sz="4000"/>
            </a:lvl1pPr>
          </a:lstStyle>
          <a:p>
            <a:pPr lvl="0"/>
            <a:r>
              <a:rPr lang="zh-CN" altLang="en-US" noProof="0" dirty="0" smtClean="0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3568" y="5157788"/>
            <a:ext cx="7776864" cy="1008062"/>
          </a:xfr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1pPr>
          </a:lstStyle>
          <a:p>
            <a:pPr lvl="0"/>
            <a:r>
              <a:rPr lang="zh-CN" altLang="en-US" noProof="0" dirty="0" smtClean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070733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6E06F4-2ADE-48CA-AB9F-8C204C1FB25E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30708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249987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249987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2E844-322C-4411-A647-7C36BEF55A59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35607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/>
          <a:lstStyle>
            <a:lvl1pPr>
              <a:lnSpc>
                <a:spcPct val="120000"/>
              </a:lnSpc>
              <a:defRPr sz="2000">
                <a:solidFill>
                  <a:srgbClr val="C00000"/>
                </a:solidFill>
              </a:defRPr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64800"/>
            <a:ext cx="5122863" cy="936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85188" y="6453188"/>
            <a:ext cx="658812" cy="3603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7D1F0D-792F-4544-B31F-D89B95DFCC02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3304330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219053"/>
            <a:ext cx="7772400" cy="1362075"/>
          </a:xfrm>
        </p:spPr>
        <p:txBody>
          <a:bodyPr anchor="t"/>
          <a:lstStyle>
            <a:lvl1pPr algn="ctr">
              <a:defRPr sz="4000" b="0" cap="all">
                <a:latin typeface="+mj-lt"/>
                <a:ea typeface="+mj-ea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7093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4744"/>
            <a:ext cx="4038600" cy="5328592"/>
          </a:xfrm>
        </p:spPr>
        <p:txBody>
          <a:bodyPr/>
          <a:lstStyle>
            <a:lvl1pPr>
              <a:lnSpc>
                <a:spcPct val="120000"/>
              </a:lnSpc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038600" cy="5328592"/>
          </a:xfrm>
        </p:spPr>
        <p:txBody>
          <a:bodyPr/>
          <a:lstStyle>
            <a:lvl1pPr>
              <a:lnSpc>
                <a:spcPct val="120000"/>
              </a:lnSpc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485188" y="6454800"/>
            <a:ext cx="658812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D424AF-83C7-44B1-8F3A-C969D1A29DE2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45848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707CCC-A9E0-46B4-9F68-13C4B4EC73F9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5535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2D288A-B647-45E2-8D6B-1F3BD8CF31E4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1098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14971D-F54C-4720-B8C1-FFA8A6EF2D6B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1916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36CAD3-A3EB-48F9-8D1D-BDDB835C6D6E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618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9F2476-5D6C-4A1D-8203-C76609FB755B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04729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5172"/>
            <a:ext cx="5122863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41438"/>
            <a:ext cx="8229600" cy="518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85188" y="6381750"/>
            <a:ext cx="658812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fld id="{BE54AAC2-4C53-4E12-8C1B-859355740072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99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FF9900"/>
          </a:solidFill>
          <a:latin typeface="Arial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FF9900"/>
          </a:solidFill>
          <a:latin typeface="Arial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FF9900"/>
          </a:solidFill>
          <a:latin typeface="Arial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FF9900"/>
          </a:solidFill>
          <a:latin typeface="Arial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FF9900"/>
          </a:solidFill>
          <a:latin typeface="Arial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FF9900"/>
          </a:solidFill>
          <a:latin typeface="Arial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FF9900"/>
          </a:solidFill>
          <a:latin typeface="Arial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FF9900"/>
          </a:solidFill>
          <a:latin typeface="Arial" charset="0"/>
          <a:ea typeface="黑体" pitchFamily="2" charset="-122"/>
        </a:defRPr>
      </a:lvl9pPr>
    </p:titleStyle>
    <p:bodyStyle>
      <a:lvl1pPr marL="342900" indent="-257175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C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accent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accent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accent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第二章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半导体制造工艺</a:t>
            </a:r>
            <a:endParaRPr lang="zh-CN" altLang="zh-CN" dirty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4213" y="5157788"/>
            <a:ext cx="7775575" cy="115153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白雪飞</a:t>
            </a:r>
            <a:endParaRPr lang="en-US" altLang="zh-CN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中国科学技术大学电子科学与技术系</a:t>
            </a:r>
            <a:endParaRPr lang="zh-CN" altLang="zh-CN" dirty="0" smtClean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硅晶圆的解理特征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44" y="1844824"/>
            <a:ext cx="7445114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295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光刻技术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546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淀积和刻蚀</a:t>
            </a:r>
            <a:endParaRPr lang="en-US" altLang="zh-CN" dirty="0" smtClean="0"/>
          </a:p>
          <a:p>
            <a:pPr lvl="1"/>
            <a:r>
              <a:rPr lang="zh-CN" altLang="en-US" dirty="0"/>
              <a:t>大多</a:t>
            </a:r>
            <a:r>
              <a:rPr lang="zh-CN" altLang="en-US" dirty="0" smtClean="0"/>
              <a:t>数淀积和刻蚀工艺不具有选择性</a:t>
            </a:r>
            <a:endParaRPr lang="en-US" altLang="zh-CN" dirty="0" smtClean="0"/>
          </a:p>
          <a:p>
            <a:pPr lvl="1"/>
            <a:r>
              <a:rPr lang="zh-CN" altLang="en-US" dirty="0"/>
              <a:t>少</a:t>
            </a:r>
            <a:r>
              <a:rPr lang="zh-CN" altLang="en-US" dirty="0" smtClean="0"/>
              <a:t>数选择性工艺的速度太慢或成本过于高昂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光刻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复杂图形照相式的复制到晶圆表面</a:t>
            </a:r>
            <a:endParaRPr lang="en-US" altLang="zh-CN" dirty="0" smtClean="0"/>
          </a:p>
          <a:p>
            <a:pPr lvl="1"/>
            <a:r>
              <a:rPr lang="zh-CN" altLang="en-US" dirty="0"/>
              <a:t>所</a:t>
            </a:r>
            <a:r>
              <a:rPr lang="zh-CN" altLang="en-US" dirty="0" smtClean="0"/>
              <a:t>得版式可以用于选择性的阻挡淀积或刻蚀</a:t>
            </a:r>
            <a:endParaRPr lang="en-US" altLang="zh-CN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光刻技术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215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323" y="1412776"/>
            <a:ext cx="4566331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光刻胶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一种光敏乳胶剂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对一定波长的光非常敏感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粘附于晶圆上形成均匀薄膜</a:t>
            </a:r>
            <a:endParaRPr lang="en-US" altLang="zh-CN" dirty="0" smtClean="0"/>
          </a:p>
          <a:p>
            <a:pPr lvl="1"/>
            <a:r>
              <a:rPr lang="zh-CN" altLang="en-US" dirty="0"/>
              <a:t>溶</a:t>
            </a:r>
            <a:r>
              <a:rPr lang="zh-CN" altLang="en-US" dirty="0" smtClean="0"/>
              <a:t>剂蒸发并烘烤后变硬便于处理</a:t>
            </a:r>
            <a:endParaRPr lang="en-US" altLang="zh-CN" dirty="0" smtClean="0"/>
          </a:p>
          <a:p>
            <a:r>
              <a:rPr lang="zh-CN" altLang="en-US" dirty="0"/>
              <a:t>正</a:t>
            </a:r>
            <a:r>
              <a:rPr lang="zh-CN" altLang="en-US" dirty="0" smtClean="0"/>
              <a:t>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曝光的正胶在紫外线下分解，变得可溶</a:t>
            </a:r>
            <a:endParaRPr lang="en-US" altLang="zh-CN" dirty="0" smtClean="0"/>
          </a:p>
          <a:p>
            <a:pPr lvl="1"/>
            <a:r>
              <a:rPr lang="zh-CN" altLang="en-US" dirty="0"/>
              <a:t>未曝</a:t>
            </a:r>
            <a:r>
              <a:rPr lang="zh-CN" altLang="en-US" dirty="0" smtClean="0"/>
              <a:t>光的负胶在显影液中不可溶</a:t>
            </a:r>
            <a:endParaRPr lang="en-US" altLang="zh-CN" dirty="0" smtClean="0"/>
          </a:p>
          <a:p>
            <a:pPr lvl="1"/>
            <a:r>
              <a:rPr lang="zh-CN" altLang="en-US" dirty="0"/>
              <a:t>正</a:t>
            </a:r>
            <a:r>
              <a:rPr lang="zh-CN" altLang="en-US" dirty="0" smtClean="0"/>
              <a:t>胶使用更多</a:t>
            </a:r>
            <a:endParaRPr lang="en-US" altLang="zh-CN" dirty="0" smtClean="0"/>
          </a:p>
          <a:p>
            <a:r>
              <a:rPr lang="zh-CN" altLang="en-US" dirty="0"/>
              <a:t>负</a:t>
            </a:r>
            <a:r>
              <a:rPr lang="zh-CN" altLang="en-US" dirty="0" smtClean="0"/>
              <a:t>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曝光的负胶在紫外线下聚合，变得不可溶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未曝光的负胶在特定溶剂中可溶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光刻胶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6997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5301208"/>
            <a:ext cx="8229600" cy="1152128"/>
          </a:xfrm>
        </p:spPr>
        <p:txBody>
          <a:bodyPr/>
          <a:lstStyle/>
          <a:p>
            <a:pPr marL="85725" indent="0" algn="ctr">
              <a:buNone/>
            </a:pPr>
            <a:r>
              <a:rPr lang="zh-CN" altLang="en-US" dirty="0" smtClean="0"/>
              <a:t>曝光简图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曝光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190" y="1556792"/>
            <a:ext cx="5694194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82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显影剂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由有机溶剂的混合物组成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可溶解部分光刻胶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r>
              <a:rPr lang="zh-CN" altLang="en-US" dirty="0"/>
              <a:t>显</a:t>
            </a:r>
            <a:r>
              <a:rPr lang="zh-CN" altLang="en-US" dirty="0" smtClean="0"/>
              <a:t>影</a:t>
            </a:r>
            <a:endParaRPr lang="en-US" altLang="zh-CN" dirty="0" smtClean="0"/>
          </a:p>
          <a:p>
            <a:pPr lvl="1"/>
            <a:r>
              <a:rPr lang="zh-CN" altLang="en-US" dirty="0"/>
              <a:t>显影</a:t>
            </a:r>
            <a:r>
              <a:rPr lang="zh-CN" altLang="en-US" dirty="0" smtClean="0"/>
              <a:t>剂溶解部分光刻胶，暴露出晶圆表面</a:t>
            </a:r>
            <a:endParaRPr lang="en-US" altLang="zh-CN" dirty="0" smtClean="0"/>
          </a:p>
          <a:p>
            <a:pPr lvl="1"/>
            <a:r>
              <a:rPr lang="zh-CN" altLang="en-US" dirty="0"/>
              <a:t>淀</a:t>
            </a:r>
            <a:r>
              <a:rPr lang="zh-CN" altLang="en-US" dirty="0" smtClean="0"/>
              <a:t>积或刻蚀只能影响到暴露的区域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定影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用更具腐蚀性的溶剂混合物剥除光刻胶</a:t>
            </a:r>
            <a:endParaRPr lang="en-US" altLang="zh-CN" dirty="0" smtClean="0"/>
          </a:p>
          <a:p>
            <a:pPr lvl="1"/>
            <a:r>
              <a:rPr lang="zh-CN" altLang="en-US" dirty="0"/>
              <a:t>或</a:t>
            </a:r>
            <a:r>
              <a:rPr lang="zh-CN" altLang="en-US" dirty="0" smtClean="0"/>
              <a:t>者在氧气氛围中采用反应离子刻蚀对光刻胶进行化学破坏</a:t>
            </a:r>
            <a:endParaRPr lang="en-US" altLang="zh-CN" dirty="0" smtClean="0"/>
          </a:p>
          <a:p>
            <a:pPr lvl="1"/>
            <a:r>
              <a:rPr lang="zh-CN" altLang="en-US" dirty="0"/>
              <a:t>光刻</a:t>
            </a:r>
            <a:r>
              <a:rPr lang="zh-CN" altLang="en-US" dirty="0" smtClean="0"/>
              <a:t>胶不能作为能够抵挡高温的掩模层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显影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4364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氧化物生长和去除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574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二氧化硅的特性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能够形成性能良好的二氧化硅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</a:t>
            </a:r>
            <a:r>
              <a:rPr lang="zh-CN" altLang="en-US" dirty="0"/>
              <a:t>以通</a:t>
            </a:r>
            <a:r>
              <a:rPr lang="zh-CN" altLang="en-US" dirty="0" smtClean="0"/>
              <a:t>过在氧化气氛中简单加热生长</a:t>
            </a:r>
            <a:endParaRPr lang="en-US" altLang="zh-CN" dirty="0" smtClean="0"/>
          </a:p>
          <a:p>
            <a:pPr lvl="1"/>
            <a:r>
              <a:rPr lang="zh-CN" altLang="en-US" dirty="0"/>
              <a:t>能</a:t>
            </a:r>
            <a:r>
              <a:rPr lang="zh-CN" altLang="en-US" dirty="0" smtClean="0"/>
              <a:t>够抵抗大多数普通溶剂</a:t>
            </a:r>
            <a:endParaRPr lang="en-US" altLang="zh-CN" dirty="0" smtClean="0"/>
          </a:p>
          <a:p>
            <a:pPr lvl="1"/>
            <a:r>
              <a:rPr lang="zh-CN" altLang="en-US" dirty="0"/>
              <a:t>易溶</a:t>
            </a:r>
            <a:r>
              <a:rPr lang="zh-CN" altLang="en-US" dirty="0" smtClean="0"/>
              <a:t>于氢氟酸溶液</a:t>
            </a:r>
            <a:endParaRPr lang="en-US" altLang="zh-CN" dirty="0" smtClean="0"/>
          </a:p>
          <a:p>
            <a:pPr lvl="1"/>
            <a:r>
              <a:rPr lang="zh-CN" altLang="en-US" dirty="0"/>
              <a:t>极</a:t>
            </a:r>
            <a:r>
              <a:rPr lang="zh-CN" altLang="en-US" dirty="0" smtClean="0"/>
              <a:t>好的绝缘体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氧化工艺</a:t>
            </a:r>
            <a:endParaRPr lang="en-US" altLang="zh-CN" dirty="0" smtClean="0"/>
          </a:p>
          <a:p>
            <a:pPr lvl="1"/>
            <a:r>
              <a:rPr lang="zh-CN" altLang="en-US" dirty="0"/>
              <a:t>干</a:t>
            </a:r>
            <a:r>
              <a:rPr lang="zh-CN" altLang="en-US" dirty="0" smtClean="0"/>
              <a:t>法：在纯净干燥的氧气中加热，速度缓慢，质量很高，用于器件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湿法：在氧气混合水蒸气中加热，速度加快，质量降低，用于场氧化层</a:t>
            </a:r>
            <a:endParaRPr lang="en-US" altLang="zh-CN" dirty="0" smtClean="0"/>
          </a:p>
          <a:p>
            <a:pPr lvl="1"/>
            <a:r>
              <a:rPr lang="zh-CN" altLang="en-US" dirty="0"/>
              <a:t>淀</a:t>
            </a:r>
            <a:r>
              <a:rPr lang="zh-CN" altLang="en-US" dirty="0" smtClean="0"/>
              <a:t>积：在非硅材料上形成二氧化硅，通过气态硅化合物和气态氧化剂反应值得，用于两层导体之间的绝缘层或保护层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二氧化硅和氧化工艺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980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氧化炉简图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2348880"/>
            <a:ext cx="8208912" cy="299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10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氧化物去除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70" y="1526266"/>
            <a:ext cx="7776862" cy="399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503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硅</a:t>
            </a:r>
            <a:r>
              <a:rPr lang="zh-CN" altLang="en-US" smtClean="0"/>
              <a:t>制造</a:t>
            </a:r>
            <a:endParaRPr lang="en-US" altLang="zh-CN" dirty="0" smtClean="0"/>
          </a:p>
          <a:p>
            <a:r>
              <a:rPr lang="zh-CN" altLang="en-US" dirty="0"/>
              <a:t>光</a:t>
            </a:r>
            <a:r>
              <a:rPr lang="zh-CN" altLang="en-US" dirty="0" smtClean="0"/>
              <a:t>刻技术</a:t>
            </a:r>
            <a:endParaRPr lang="en-US" altLang="zh-CN" dirty="0" smtClean="0"/>
          </a:p>
          <a:p>
            <a:r>
              <a:rPr lang="zh-CN" altLang="en-US" dirty="0"/>
              <a:t>氧化</a:t>
            </a:r>
            <a:r>
              <a:rPr lang="zh-CN" altLang="en-US" dirty="0" smtClean="0"/>
              <a:t>物生长和去除</a:t>
            </a:r>
            <a:endParaRPr lang="en-US" altLang="zh-CN" dirty="0" smtClean="0"/>
          </a:p>
          <a:p>
            <a:r>
              <a:rPr lang="zh-CN" altLang="en-US" dirty="0"/>
              <a:t>扩</a:t>
            </a:r>
            <a:r>
              <a:rPr lang="zh-CN" altLang="en-US" dirty="0" smtClean="0"/>
              <a:t>散和离子注入</a:t>
            </a:r>
            <a:endParaRPr lang="en-US" altLang="zh-CN" dirty="0" smtClean="0"/>
          </a:p>
          <a:p>
            <a:r>
              <a:rPr lang="zh-CN" altLang="en-US" dirty="0" smtClean="0"/>
              <a:t>硅淀积和刻蚀</a:t>
            </a:r>
            <a:endParaRPr lang="en-US" altLang="zh-CN" dirty="0" smtClean="0"/>
          </a:p>
          <a:p>
            <a:r>
              <a:rPr lang="zh-CN" altLang="en-US" dirty="0"/>
              <a:t>金属</a:t>
            </a:r>
            <a:r>
              <a:rPr lang="zh-CN" altLang="en-US" dirty="0" smtClean="0"/>
              <a:t>化</a:t>
            </a:r>
            <a:endParaRPr lang="en-US" altLang="zh-CN" dirty="0" smtClean="0"/>
          </a:p>
          <a:p>
            <a:r>
              <a:rPr lang="zh-CN" altLang="en-US" dirty="0"/>
              <a:t>组装</a:t>
            </a:r>
            <a:endParaRPr lang="en-US" altLang="zh-CN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3375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湿法刻蚀</a:t>
            </a:r>
            <a:endParaRPr lang="en-US" altLang="zh-CN" dirty="0" smtClean="0"/>
          </a:p>
          <a:p>
            <a:pPr lvl="1"/>
            <a:r>
              <a:rPr lang="zh-CN" altLang="en-US" dirty="0"/>
              <a:t>使</a:t>
            </a:r>
            <a:r>
              <a:rPr lang="zh-CN" altLang="en-US" dirty="0" smtClean="0"/>
              <a:t>用稀释的氢氟酸溶液</a:t>
            </a:r>
            <a:endParaRPr lang="en-US" altLang="zh-CN" dirty="0" smtClean="0"/>
          </a:p>
          <a:p>
            <a:r>
              <a:rPr lang="zh-CN" altLang="en-US" dirty="0"/>
              <a:t>干</a:t>
            </a:r>
            <a:r>
              <a:rPr lang="zh-CN" altLang="en-US" dirty="0" smtClean="0"/>
              <a:t>法刻蚀</a:t>
            </a:r>
            <a:endParaRPr lang="en-US" altLang="zh-CN" dirty="0" smtClean="0"/>
          </a:p>
          <a:p>
            <a:pPr lvl="1"/>
            <a:r>
              <a:rPr lang="zh-CN" altLang="en-US" dirty="0"/>
              <a:t>反应离子刻</a:t>
            </a:r>
            <a:r>
              <a:rPr lang="zh-CN" altLang="en-US" dirty="0" smtClean="0"/>
              <a:t>蚀 </a:t>
            </a:r>
            <a:r>
              <a:rPr lang="en-US" altLang="zh-CN" dirty="0" smtClean="0"/>
              <a:t>(RIE)</a:t>
            </a:r>
          </a:p>
          <a:p>
            <a:pPr lvl="1"/>
            <a:r>
              <a:rPr lang="zh-CN" altLang="en-US" dirty="0"/>
              <a:t>等离</a:t>
            </a:r>
            <a:r>
              <a:rPr lang="zh-CN" altLang="en-US" dirty="0" smtClean="0"/>
              <a:t>子刻蚀</a:t>
            </a:r>
            <a:endParaRPr lang="en-US" altLang="zh-CN" dirty="0" smtClean="0"/>
          </a:p>
          <a:p>
            <a:pPr lvl="1"/>
            <a:r>
              <a:rPr lang="zh-CN" altLang="en-US" dirty="0"/>
              <a:t>化</a:t>
            </a:r>
            <a:r>
              <a:rPr lang="zh-CN" altLang="en-US" dirty="0" smtClean="0"/>
              <a:t>学气相刻蚀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氧化物刻蚀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635" y="3745582"/>
            <a:ext cx="6952732" cy="249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578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反应离子刻蚀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33" y="1844824"/>
            <a:ext cx="7039736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84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对晶圆表面形貌的影响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97" y="2132856"/>
            <a:ext cx="809400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004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氧化分凝机制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44" y="1556794"/>
            <a:ext cx="7864712" cy="3744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012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杂质增强氧化效应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24</a:t>
            </a:fld>
            <a:endParaRPr lang="en-US" altLang="zh-C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235" y="1844824"/>
            <a:ext cx="6417532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613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硅的局部氧化 </a:t>
            </a:r>
            <a:r>
              <a:rPr lang="en-US" altLang="zh-CN" dirty="0" smtClean="0"/>
              <a:t>(LOCOS)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25</a:t>
            </a:fld>
            <a:endParaRPr lang="en-US" altLang="zh-CN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54" y="1340768"/>
            <a:ext cx="8039694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424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Kooi</a:t>
            </a:r>
            <a:r>
              <a:rPr lang="zh-CN" altLang="en-US" dirty="0" smtClean="0"/>
              <a:t>效应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26</a:t>
            </a:fld>
            <a:endParaRPr lang="en-US" altLang="zh-C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79" y="1700808"/>
            <a:ext cx="767904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548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扩散和离子注入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772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扩散工艺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28</a:t>
            </a:fld>
            <a:endParaRPr lang="en-US" altLang="zh-C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46" y="1268761"/>
            <a:ext cx="7175310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687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磷扩散工艺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29</a:t>
            </a:fld>
            <a:endParaRPr lang="en-US" altLang="zh-CN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89" y="1628801"/>
            <a:ext cx="8377022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035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硅制造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413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横向扩散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30</a:t>
            </a:fld>
            <a:endParaRPr lang="en-US" altLang="zh-CN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45" y="1844824"/>
            <a:ext cx="7166512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76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改变扩散速率的机制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31</a:t>
            </a:fld>
            <a:endParaRPr lang="en-US" altLang="zh-CN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69" y="1556792"/>
            <a:ext cx="8371662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857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离子注入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32</a:t>
            </a:fld>
            <a:endParaRPr lang="en-US" altLang="zh-CN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85" y="1700808"/>
            <a:ext cx="7659032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39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自对准源漏区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33</a:t>
            </a:fld>
            <a:endParaRPr lang="en-US" altLang="zh-CN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87" y="1628800"/>
            <a:ext cx="7014426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37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硅淀积和刻蚀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014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单晶硅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在暴露的单晶硅表面，可以</a:t>
            </a:r>
            <a:r>
              <a:rPr lang="zh-CN" altLang="en-US" smtClean="0"/>
              <a:t>淀积</a:t>
            </a:r>
            <a:r>
              <a:rPr lang="zh-CN" altLang="en-US" smtClean="0"/>
              <a:t>单晶硅</a:t>
            </a:r>
            <a:r>
              <a:rPr lang="zh-CN" altLang="en-US" dirty="0" smtClean="0"/>
              <a:t>薄膜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r>
              <a:rPr lang="zh-CN" altLang="en-US" dirty="0"/>
              <a:t>多晶</a:t>
            </a:r>
            <a:r>
              <a:rPr lang="zh-CN" altLang="en-US" dirty="0" smtClean="0"/>
              <a:t>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在氧化物或氮化物薄膜上，将形成多晶硅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硅淀积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35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8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725144"/>
            <a:ext cx="8229600" cy="1728192"/>
          </a:xfrm>
        </p:spPr>
        <p:txBody>
          <a:bodyPr/>
          <a:lstStyle/>
          <a:p>
            <a:pPr marL="85725" indent="0" algn="ctr">
              <a:buNone/>
            </a:pPr>
            <a:r>
              <a:rPr lang="zh-CN" altLang="en-US" dirty="0" smtClean="0"/>
              <a:t>低压化学气相淀积 </a:t>
            </a:r>
            <a:r>
              <a:rPr lang="en-US" altLang="zh-CN" dirty="0" smtClean="0"/>
              <a:t>(LPCVD)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外延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36</a:t>
            </a:fld>
            <a:endParaRPr lang="en-US" altLang="zh-CN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1772816"/>
            <a:ext cx="7488832" cy="26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35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797152"/>
            <a:ext cx="8229600" cy="1656184"/>
          </a:xfrm>
        </p:spPr>
        <p:txBody>
          <a:bodyPr/>
          <a:lstStyle/>
          <a:p>
            <a:pPr marL="85725" indent="0" algn="ctr">
              <a:buNone/>
            </a:pPr>
            <a:r>
              <a:rPr lang="en-US" altLang="zh-CN" dirty="0" smtClean="0"/>
              <a:t>N</a:t>
            </a:r>
            <a:r>
              <a:rPr lang="zh-CN" altLang="en-US" dirty="0" smtClean="0"/>
              <a:t>型埋层 </a:t>
            </a:r>
            <a:r>
              <a:rPr lang="en-US" altLang="zh-CN" dirty="0" smtClean="0"/>
              <a:t>(NBL) </a:t>
            </a:r>
            <a:r>
              <a:rPr lang="zh-CN" altLang="en-US" dirty="0" smtClean="0"/>
              <a:t>的形成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掩</a:t>
            </a:r>
            <a:r>
              <a:rPr lang="zh-CN" altLang="en-US" dirty="0" smtClean="0"/>
              <a:t>埋层形成及外延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37</a:t>
            </a:fld>
            <a:endParaRPr lang="en-US" altLang="zh-CN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1223423"/>
            <a:ext cx="7488832" cy="3393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12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硅介质隔离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38</a:t>
            </a:fld>
            <a:endParaRPr lang="en-US" altLang="zh-CN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08780"/>
            <a:ext cx="6624736" cy="464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858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浅槽隔离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39</a:t>
            </a:fld>
            <a:endParaRPr lang="en-US" altLang="zh-CN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72" y="1052736"/>
            <a:ext cx="7113656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059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冶金级多晶硅</a:t>
            </a:r>
            <a:endParaRPr lang="en-US" altLang="zh-CN" dirty="0" smtClean="0"/>
          </a:p>
          <a:p>
            <a:pPr lvl="1"/>
            <a:r>
              <a:rPr lang="zh-CN" altLang="en-US" dirty="0"/>
              <a:t>石英</a:t>
            </a:r>
            <a:r>
              <a:rPr lang="zh-CN" altLang="en-US" dirty="0" smtClean="0"/>
              <a:t>矿和碳加热至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℃，得到液态熔融硅</a:t>
            </a:r>
            <a:endParaRPr lang="en-US" altLang="zh-CN" dirty="0" smtClean="0"/>
          </a:p>
          <a:p>
            <a:pPr lvl="1"/>
            <a:r>
              <a:rPr lang="zh-CN" altLang="en-US" dirty="0"/>
              <a:t>冷</a:t>
            </a:r>
            <a:r>
              <a:rPr lang="zh-CN" altLang="en-US" dirty="0" smtClean="0"/>
              <a:t>却后形成由大量细小晶粒结合在一起的多晶硅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SiO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 + 2C </a:t>
            </a:r>
            <a:r>
              <a:rPr lang="en-US" altLang="zh-CN" dirty="0" smtClean="0">
                <a:sym typeface="Wingdings" pitchFamily="2" charset="2"/>
              </a:rPr>
              <a:t> Si + 2CO</a:t>
            </a:r>
          </a:p>
          <a:p>
            <a:pPr lvl="1"/>
            <a:endParaRPr lang="en-US" altLang="zh-CN" dirty="0" smtClean="0"/>
          </a:p>
          <a:p>
            <a:r>
              <a:rPr lang="zh-CN" altLang="en-US" dirty="0"/>
              <a:t>半导</a:t>
            </a:r>
            <a:r>
              <a:rPr lang="zh-CN" altLang="en-US" dirty="0" smtClean="0"/>
              <a:t>体级多晶硅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冶金级硅与</a:t>
            </a:r>
            <a:r>
              <a:rPr lang="en-US" altLang="zh-CN" dirty="0" err="1" smtClean="0"/>
              <a:t>HCl</a:t>
            </a:r>
            <a:r>
              <a:rPr lang="zh-CN" altLang="en-US" dirty="0" smtClean="0"/>
              <a:t>气体在高温和催化剂下反应，生成三氯硅烷</a:t>
            </a:r>
            <a:r>
              <a:rPr lang="en-US" altLang="zh-CN" dirty="0" smtClean="0"/>
              <a:t>SiHCl</a:t>
            </a:r>
            <a:r>
              <a:rPr lang="en-US" altLang="zh-CN" baseline="-25000" dirty="0" smtClean="0"/>
              <a:t>3</a:t>
            </a:r>
          </a:p>
          <a:p>
            <a:pPr lvl="1"/>
            <a:r>
              <a:rPr lang="zh-CN" altLang="en-US" dirty="0"/>
              <a:t>三氯硅</a:t>
            </a:r>
            <a:r>
              <a:rPr lang="zh-CN" altLang="en-US" dirty="0" smtClean="0"/>
              <a:t>烷常温下为液态，经蒸馏提纯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用氢气将纯净的三氯硅烷还原为多晶硅单质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SiHCl</a:t>
            </a:r>
            <a:r>
              <a:rPr lang="en-US" altLang="zh-CN" baseline="-25000" dirty="0" smtClean="0"/>
              <a:t>3</a:t>
            </a:r>
            <a:r>
              <a:rPr lang="en-US" altLang="zh-CN" dirty="0" smtClean="0"/>
              <a:t> + H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 </a:t>
            </a:r>
            <a:r>
              <a:rPr lang="en-US" altLang="zh-CN" dirty="0" smtClean="0">
                <a:sym typeface="Wingdings" pitchFamily="2" charset="2"/>
              </a:rPr>
              <a:t> Si + 3HCl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多晶硅制造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589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金属化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357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单层金属系统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41</a:t>
            </a:fld>
            <a:endParaRPr lang="en-US" altLang="zh-CN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50" y="1556793"/>
            <a:ext cx="8340500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45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铝淀积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42</a:t>
            </a:fld>
            <a:endParaRPr lang="en-US" altLang="zh-CN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751" y="1556792"/>
            <a:ext cx="6602498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377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蒸铝的台阶覆盖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43</a:t>
            </a:fld>
            <a:endParaRPr lang="en-US" altLang="zh-CN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93" y="2276872"/>
            <a:ext cx="8016214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218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难熔阻挡金属</a:t>
            </a:r>
            <a:r>
              <a:rPr lang="en-US" altLang="zh-CN" dirty="0" smtClean="0"/>
              <a:t>(RBM)</a:t>
            </a:r>
            <a:r>
              <a:rPr lang="zh-CN" altLang="en-US" dirty="0" smtClean="0"/>
              <a:t>溅射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44</a:t>
            </a:fld>
            <a:endParaRPr lang="en-US" altLang="zh-CN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030" y="1340768"/>
            <a:ext cx="6667942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213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塞状钨通孔系统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45</a:t>
            </a:fld>
            <a:endParaRPr lang="en-US" altLang="zh-CN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97112"/>
            <a:ext cx="6336704" cy="482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725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硅化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46</a:t>
            </a:fld>
            <a:endParaRPr lang="en-US" altLang="zh-CN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39" y="1340768"/>
            <a:ext cx="8309724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60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现代金属化系统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47</a:t>
            </a:fld>
            <a:endParaRPr lang="en-US" altLang="zh-CN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84" y="1484785"/>
            <a:ext cx="7979232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076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铝的缺点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电阻比铜大，在亚微米工艺下表现明显</a:t>
            </a:r>
            <a:endParaRPr lang="en-US" altLang="zh-CN" dirty="0" smtClean="0"/>
          </a:p>
          <a:p>
            <a:pPr lvl="1"/>
            <a:r>
              <a:rPr lang="zh-CN" altLang="en-US" dirty="0"/>
              <a:t>电迁</a:t>
            </a:r>
            <a:r>
              <a:rPr lang="zh-CN" altLang="en-US" dirty="0" smtClean="0"/>
              <a:t>徙问题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铜的优点</a:t>
            </a:r>
            <a:endParaRPr lang="en-US" altLang="zh-CN" dirty="0" smtClean="0"/>
          </a:p>
          <a:p>
            <a:pPr lvl="1"/>
            <a:r>
              <a:rPr lang="zh-CN" altLang="en-US" dirty="0"/>
              <a:t>导</a:t>
            </a:r>
            <a:r>
              <a:rPr lang="zh-CN" altLang="en-US" dirty="0" smtClean="0"/>
              <a:t>电性能好</a:t>
            </a:r>
            <a:endParaRPr lang="en-US" altLang="zh-CN" dirty="0" smtClean="0"/>
          </a:p>
          <a:p>
            <a:pPr lvl="1"/>
            <a:r>
              <a:rPr lang="zh-CN" altLang="en-US" dirty="0"/>
              <a:t>提</a:t>
            </a:r>
            <a:r>
              <a:rPr lang="zh-CN" altLang="en-US" dirty="0" smtClean="0"/>
              <a:t>高抗电迁徙特性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铜金属化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48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6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双大马士革工艺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49</a:t>
            </a:fld>
            <a:endParaRPr lang="en-US" altLang="zh-CN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121942"/>
            <a:ext cx="5328592" cy="569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664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5229200"/>
            <a:ext cx="8229600" cy="936104"/>
          </a:xfrm>
        </p:spPr>
        <p:txBody>
          <a:bodyPr/>
          <a:lstStyle/>
          <a:p>
            <a:pPr marL="85725" indent="0" algn="ctr">
              <a:buNone/>
            </a:pPr>
            <a:r>
              <a:rPr lang="en-US" altLang="zh-CN" dirty="0" err="1" smtClean="0"/>
              <a:t>Czochralski</a:t>
            </a:r>
            <a:r>
              <a:rPr lang="en-US" altLang="zh-CN" dirty="0" smtClean="0"/>
              <a:t> (CZ) </a:t>
            </a:r>
            <a:r>
              <a:rPr lang="zh-CN" altLang="en-US" dirty="0" smtClean="0"/>
              <a:t>工艺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晶体生长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873" y="1608065"/>
            <a:ext cx="5673440" cy="342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375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功率铜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50</a:t>
            </a:fld>
            <a:endParaRPr lang="en-US" altLang="zh-CN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9" y="1538967"/>
            <a:ext cx="4896544" cy="378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381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535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晶圆结构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52</a:t>
            </a:fld>
            <a:endParaRPr lang="en-US" altLang="zh-CN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24" y="1052737"/>
            <a:ext cx="7755754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058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5517232"/>
            <a:ext cx="8229600" cy="936104"/>
          </a:xfrm>
        </p:spPr>
        <p:txBody>
          <a:bodyPr/>
          <a:lstStyle/>
          <a:p>
            <a:pPr marL="85725" indent="0" algn="ctr">
              <a:buNone/>
            </a:pPr>
            <a:r>
              <a:rPr lang="en-US" altLang="zh-CN" dirty="0" smtClean="0"/>
              <a:t>DIP-8</a:t>
            </a:r>
            <a:r>
              <a:rPr lang="zh-CN" altLang="en-US" dirty="0" smtClean="0"/>
              <a:t>线框简图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安装与键合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53</a:t>
            </a:fld>
            <a:endParaRPr lang="en-US" altLang="zh-CN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46" y="1556793"/>
            <a:ext cx="7797510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42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球焊工艺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54</a:t>
            </a:fld>
            <a:endParaRPr lang="en-US" altLang="zh-CN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2144"/>
            <a:ext cx="6768752" cy="490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514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塑模成形</a:t>
            </a:r>
            <a:endParaRPr lang="en-US" altLang="zh-CN" dirty="0" smtClean="0"/>
          </a:p>
          <a:p>
            <a:r>
              <a:rPr lang="zh-CN" altLang="en-US" dirty="0"/>
              <a:t>修</a:t>
            </a:r>
            <a:r>
              <a:rPr lang="zh-CN" altLang="en-US" dirty="0" smtClean="0"/>
              <a:t>整引线</a:t>
            </a:r>
            <a:endParaRPr lang="en-US" altLang="zh-CN" dirty="0" smtClean="0"/>
          </a:p>
          <a:p>
            <a:r>
              <a:rPr lang="zh-CN" altLang="en-US" dirty="0"/>
              <a:t>标</a:t>
            </a:r>
            <a:r>
              <a:rPr lang="zh-CN" altLang="en-US" dirty="0" smtClean="0"/>
              <a:t>记芯片型号、号码、其他标识码等</a:t>
            </a:r>
            <a:endParaRPr lang="en-US" altLang="zh-CN" dirty="0" smtClean="0"/>
          </a:p>
          <a:p>
            <a:r>
              <a:rPr lang="zh-CN" altLang="en-US" dirty="0"/>
              <a:t>测</a:t>
            </a:r>
            <a:r>
              <a:rPr lang="zh-CN" altLang="en-US" dirty="0" smtClean="0"/>
              <a:t>试</a:t>
            </a:r>
            <a:endParaRPr lang="en-US" altLang="zh-CN" dirty="0" smtClean="0"/>
          </a:p>
          <a:p>
            <a:r>
              <a:rPr lang="zh-CN" altLang="en-US" dirty="0"/>
              <a:t>包装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封装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55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4209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219450"/>
            <a:ext cx="7772400" cy="136207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本章结束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晶体生长过程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  <p:pic>
        <p:nvPicPr>
          <p:cNvPr id="5" name="Picture 4" descr="C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789212"/>
            <a:ext cx="7848600" cy="365601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409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硅锭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  <p:pic>
        <p:nvPicPr>
          <p:cNvPr id="5" name="Picture 4" descr="Sil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88" y="1376363"/>
            <a:ext cx="4537075" cy="2705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6" name="Picture 5" descr="Sil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376363"/>
            <a:ext cx="3078163" cy="4105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</p:pic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4103688" y="5085184"/>
            <a:ext cx="4583112" cy="1368152"/>
          </a:xfrm>
        </p:spPr>
        <p:txBody>
          <a:bodyPr/>
          <a:lstStyle/>
          <a:p>
            <a:pPr marL="85725" indent="0" algn="ctr">
              <a:buNone/>
            </a:pPr>
            <a:r>
              <a:rPr lang="zh-CN" altLang="en-US" dirty="0" smtClean="0"/>
              <a:t>单晶硅锭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217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晶圆制造工序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切除硅锭两端锥形头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打磨硅锭至合适直径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确定晶向，打磨晶向标记平面</a:t>
            </a:r>
            <a:endParaRPr lang="en-US" altLang="zh-CN" dirty="0"/>
          </a:p>
          <a:p>
            <a:pPr lvl="1"/>
            <a:r>
              <a:rPr lang="zh-CN" altLang="en-US" dirty="0" smtClean="0"/>
              <a:t>切片，得到晶圆 </a:t>
            </a:r>
            <a:r>
              <a:rPr lang="en-US" altLang="zh-CN" dirty="0" smtClean="0"/>
              <a:t>(Wafer)</a:t>
            </a:r>
          </a:p>
          <a:p>
            <a:pPr lvl="1"/>
            <a:r>
              <a:rPr lang="zh-CN" altLang="en-US" dirty="0"/>
              <a:t>抛</a:t>
            </a:r>
            <a:r>
              <a:rPr lang="zh-CN" altLang="en-US" dirty="0" smtClean="0"/>
              <a:t>光</a:t>
            </a:r>
            <a:endParaRPr lang="en-US" altLang="zh-CN" dirty="0" smtClean="0"/>
          </a:p>
          <a:p>
            <a:pPr lvl="1"/>
            <a:r>
              <a:rPr lang="zh-CN" altLang="en-US" dirty="0"/>
              <a:t>倒角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晶向</a:t>
            </a:r>
            <a:endParaRPr lang="en-US" altLang="zh-CN" dirty="0" smtClean="0"/>
          </a:p>
          <a:p>
            <a:pPr lvl="1"/>
            <a:r>
              <a:rPr lang="zh-CN" altLang="en-US" dirty="0"/>
              <a:t>晶</a:t>
            </a:r>
            <a:r>
              <a:rPr lang="zh-CN" altLang="en-US" dirty="0" smtClean="0"/>
              <a:t>圆表面方向决定了晶圆的很多特性</a:t>
            </a:r>
            <a:endParaRPr lang="en-US" altLang="zh-CN" dirty="0" smtClean="0"/>
          </a:p>
          <a:p>
            <a:pPr lvl="1"/>
            <a:r>
              <a:rPr lang="zh-CN" altLang="en-US" dirty="0"/>
              <a:t>不</a:t>
            </a:r>
            <a:r>
              <a:rPr lang="zh-CN" altLang="en-US" dirty="0" smtClean="0"/>
              <a:t>同切割方向暴露出的原子结构不同，形成电子器件的电学特性也不同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晶</a:t>
            </a:r>
            <a:r>
              <a:rPr lang="zh-CN" altLang="en-US" dirty="0" smtClean="0"/>
              <a:t>圆制造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  <p:pic>
        <p:nvPicPr>
          <p:cNvPr id="5" name="Picture 4" descr="Int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628800"/>
            <a:ext cx="2736304" cy="234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67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晶圆成品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D1F0D-792F-4544-B31F-D89B95DFCC02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  <p:pic>
        <p:nvPicPr>
          <p:cNvPr id="5" name="Picture 4" descr="Polish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719411"/>
            <a:ext cx="3635375" cy="2860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</p:pic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5003800" y="4869011"/>
            <a:ext cx="3384550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buFont typeface="Wingdings" pitchFamily="2" charset="2"/>
              <a:buNone/>
            </a:pPr>
            <a:r>
              <a:rPr lang="en-US" altLang="zh-CN"/>
              <a:t>300mm</a:t>
            </a:r>
            <a:r>
              <a:rPr lang="zh-CN" altLang="en-US"/>
              <a:t>晶圆和</a:t>
            </a:r>
            <a:r>
              <a:rPr lang="en-US" altLang="zh-CN"/>
              <a:t>Pizza</a:t>
            </a:r>
          </a:p>
        </p:txBody>
      </p:sp>
      <p:pic>
        <p:nvPicPr>
          <p:cNvPr id="7" name="Picture 6" descr="Waf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719411"/>
            <a:ext cx="3384550" cy="2862263"/>
          </a:xfrm>
          <a:prstGeom prst="rect">
            <a:avLst/>
          </a:prstGeom>
          <a:noFill/>
          <a:ln w="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5650" y="4869011"/>
            <a:ext cx="3600450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宋体" pitchFamily="2" charset="-122"/>
                <a:cs typeface="+mn-cs"/>
              </a:defRPr>
            </a:lvl9pPr>
          </a:lstStyle>
          <a:p>
            <a:pPr marL="342900" indent="-342900" algn="ctr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800">
                <a:latin typeface="Times New Roman" pitchFamily="18" charset="0"/>
              </a:rPr>
              <a:t>晶圆成品</a:t>
            </a:r>
          </a:p>
        </p:txBody>
      </p:sp>
    </p:spTree>
    <p:extLst>
      <p:ext uri="{BB962C8B-B14F-4D97-AF65-F5344CB8AC3E}">
        <p14:creationId xmlns:p14="http://schemas.microsoft.com/office/powerpoint/2010/main" val="73217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</TotalTime>
  <Words>787</Words>
  <Application>Microsoft Office PowerPoint</Application>
  <PresentationFormat>全屏显示(4:3)</PresentationFormat>
  <Paragraphs>206</Paragraphs>
  <Slides>56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5" baseType="lpstr">
      <vt:lpstr>黑体</vt:lpstr>
      <vt:lpstr>楷体</vt:lpstr>
      <vt:lpstr>楷体_GB2312</vt:lpstr>
      <vt:lpstr>宋体</vt:lpstr>
      <vt:lpstr>Arial</vt:lpstr>
      <vt:lpstr>Calibri</vt:lpstr>
      <vt:lpstr>Times New Roman</vt:lpstr>
      <vt:lpstr>Wingdings</vt:lpstr>
      <vt:lpstr>默认设计模板</vt:lpstr>
      <vt:lpstr>第二章 半导体制造工艺</vt:lpstr>
      <vt:lpstr>提纲</vt:lpstr>
      <vt:lpstr>硅制造</vt:lpstr>
      <vt:lpstr>多晶硅制造</vt:lpstr>
      <vt:lpstr>晶体生长</vt:lpstr>
      <vt:lpstr>晶体生长过程</vt:lpstr>
      <vt:lpstr>硅锭</vt:lpstr>
      <vt:lpstr>晶圆制造</vt:lpstr>
      <vt:lpstr>晶圆成品</vt:lpstr>
      <vt:lpstr>硅晶圆的解理特征</vt:lpstr>
      <vt:lpstr>光刻技术</vt:lpstr>
      <vt:lpstr>光刻技术</vt:lpstr>
      <vt:lpstr>光刻胶</vt:lpstr>
      <vt:lpstr>曝光</vt:lpstr>
      <vt:lpstr>显影</vt:lpstr>
      <vt:lpstr>氧化物生长和去除</vt:lpstr>
      <vt:lpstr>二氧化硅和氧化工艺</vt:lpstr>
      <vt:lpstr>氧化炉简图</vt:lpstr>
      <vt:lpstr>氧化物去除</vt:lpstr>
      <vt:lpstr>氧化物刻蚀</vt:lpstr>
      <vt:lpstr>反应离子刻蚀</vt:lpstr>
      <vt:lpstr>对晶圆表面形貌的影响</vt:lpstr>
      <vt:lpstr>氧化分凝机制</vt:lpstr>
      <vt:lpstr>杂质增强氧化效应</vt:lpstr>
      <vt:lpstr>硅的局部氧化 (LOCOS)</vt:lpstr>
      <vt:lpstr>Kooi效应</vt:lpstr>
      <vt:lpstr>扩散和离子注入</vt:lpstr>
      <vt:lpstr>扩散工艺</vt:lpstr>
      <vt:lpstr>磷扩散工艺</vt:lpstr>
      <vt:lpstr>横向扩散</vt:lpstr>
      <vt:lpstr>改变扩散速率的机制</vt:lpstr>
      <vt:lpstr>离子注入</vt:lpstr>
      <vt:lpstr>自对准源漏区</vt:lpstr>
      <vt:lpstr>硅淀积和刻蚀</vt:lpstr>
      <vt:lpstr>硅淀积</vt:lpstr>
      <vt:lpstr>外延</vt:lpstr>
      <vt:lpstr>掩埋层形成及外延</vt:lpstr>
      <vt:lpstr>硅介质隔离</vt:lpstr>
      <vt:lpstr>浅槽隔离</vt:lpstr>
      <vt:lpstr>金属化</vt:lpstr>
      <vt:lpstr>单层金属系统</vt:lpstr>
      <vt:lpstr>铝淀积</vt:lpstr>
      <vt:lpstr>蒸铝的台阶覆盖</vt:lpstr>
      <vt:lpstr>难熔阻挡金属(RBM)溅射</vt:lpstr>
      <vt:lpstr>塞状钨通孔系统</vt:lpstr>
      <vt:lpstr>硅化</vt:lpstr>
      <vt:lpstr>现代金属化系统</vt:lpstr>
      <vt:lpstr>铜金属化</vt:lpstr>
      <vt:lpstr>双大马士革工艺</vt:lpstr>
      <vt:lpstr>功率铜</vt:lpstr>
      <vt:lpstr>组装</vt:lpstr>
      <vt:lpstr>晶圆结构</vt:lpstr>
      <vt:lpstr>安装与键合</vt:lpstr>
      <vt:lpstr>球焊工艺</vt:lpstr>
      <vt:lpstr>封装</vt:lpstr>
      <vt:lpstr>本章结束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 半导体制造工艺</dc:title>
  <dc:creator>User</dc:creator>
  <cp:lastModifiedBy>Xuefei Bai</cp:lastModifiedBy>
  <cp:revision>601</cp:revision>
  <dcterms:created xsi:type="dcterms:W3CDTF">2012-09-03T14:49:00Z</dcterms:created>
  <dcterms:modified xsi:type="dcterms:W3CDTF">2014-02-16T15:46:12Z</dcterms:modified>
</cp:coreProperties>
</file>